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5"/>
    <p:restoredTop sz="94621"/>
  </p:normalViewPr>
  <p:slideViewPr>
    <p:cSldViewPr snapToGrid="0" snapToObjects="1">
      <p:cViewPr varScale="1">
        <p:scale>
          <a:sx n="76" d="100"/>
          <a:sy n="76" d="100"/>
        </p:scale>
        <p:origin x="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egacies of failure to win the City of Culture: Identity, civicism and change"/>
          <p:cNvSpPr txBox="1">
            <a:spLocks noGrp="1"/>
          </p:cNvSpPr>
          <p:nvPr>
            <p:ph type="ctrTitle"/>
          </p:nvPr>
        </p:nvSpPr>
        <p:spPr>
          <a:xfrm>
            <a:off x="1270000" y="3949700"/>
            <a:ext cx="10464800" cy="3302000"/>
          </a:xfrm>
          <a:prstGeom prst="rect">
            <a:avLst/>
          </a:prstGeom>
        </p:spPr>
        <p:txBody>
          <a:bodyPr/>
          <a:lstStyle>
            <a:lvl1pPr>
              <a:defRPr sz="3700"/>
            </a:lvl1pPr>
          </a:lstStyle>
          <a:p>
            <a:r>
              <a:rPr lang="en-GB" dirty="0"/>
              <a:t> Legacies of failure to win the City of Culture: Identity, </a:t>
            </a:r>
            <a:r>
              <a:rPr lang="en-GB" dirty="0" err="1"/>
              <a:t>civicism</a:t>
            </a:r>
            <a:r>
              <a:rPr lang="en-GB" dirty="0"/>
              <a:t> and change</a:t>
            </a:r>
          </a:p>
        </p:txBody>
      </p:sp>
      <p:sp>
        <p:nvSpPr>
          <p:cNvPr id="120" name="Dr Annmarie Ryan, Lecturer in Marketing, Kemmy Business School, University of Limerick…"/>
          <p:cNvSpPr txBox="1">
            <a:spLocks noGrp="1"/>
          </p:cNvSpPr>
          <p:nvPr>
            <p:ph type="subTitle" sz="quarter" idx="1"/>
          </p:nvPr>
        </p:nvSpPr>
        <p:spPr>
          <a:xfrm>
            <a:off x="1094925" y="7369343"/>
            <a:ext cx="10464801" cy="1130301"/>
          </a:xfrm>
          <a:prstGeom prst="rect">
            <a:avLst/>
          </a:prstGeom>
        </p:spPr>
        <p:txBody>
          <a:bodyPr/>
          <a:lstStyle/>
          <a:p>
            <a:pPr defTabSz="388620">
              <a:lnSpc>
                <a:spcPts val="3700"/>
              </a:lnSpc>
              <a:defRPr sz="1275">
                <a:latin typeface="Arial"/>
                <a:ea typeface="Arial"/>
                <a:cs typeface="Arial"/>
                <a:sym typeface="Arial"/>
              </a:defRPr>
            </a:pPr>
            <a:r>
              <a:rPr lang="en-GB" dirty="0"/>
              <a:t>Dr Annmarie Ryan, Lecturer in Marketing, </a:t>
            </a:r>
            <a:r>
              <a:rPr lang="en-GB" dirty="0" err="1"/>
              <a:t>Kemmy</a:t>
            </a:r>
            <a:r>
              <a:rPr lang="en-GB" dirty="0"/>
              <a:t> Business School, University of Limerick</a:t>
            </a:r>
          </a:p>
          <a:p>
            <a:pPr defTabSz="388620">
              <a:lnSpc>
                <a:spcPts val="3700"/>
              </a:lnSpc>
              <a:defRPr sz="1275">
                <a:latin typeface="Arial"/>
                <a:ea typeface="Arial"/>
                <a:cs typeface="Arial"/>
                <a:sym typeface="Arial"/>
              </a:defRPr>
            </a:pPr>
            <a:r>
              <a:rPr lang="en-GB" dirty="0"/>
              <a:t>Professor Gayle McPherson, Professor in Events and Cultural Policy, University of the West Scotland</a:t>
            </a:r>
          </a:p>
        </p:txBody>
      </p:sp>
      <p:pic>
        <p:nvPicPr>
          <p:cNvPr id="121" name="Screenshot 2020-06-17 at 20.08.38.png" descr="Screenshot 2020-06-17 at 20.08.38.png"/>
          <p:cNvPicPr>
            <a:picLocks noChangeAspect="1"/>
          </p:cNvPicPr>
          <p:nvPr/>
        </p:nvPicPr>
        <p:blipFill>
          <a:blip r:embed="rId2"/>
          <a:stretch>
            <a:fillRect/>
          </a:stretch>
        </p:blipFill>
        <p:spPr>
          <a:xfrm>
            <a:off x="992583" y="1465360"/>
            <a:ext cx="11019634" cy="3647880"/>
          </a:xfrm>
          <a:prstGeom prst="rect">
            <a:avLst/>
          </a:prstGeom>
          <a:ln w="12700">
            <a:miter lim="400000"/>
          </a:ln>
        </p:spPr>
      </p:pic>
      <p:pic>
        <p:nvPicPr>
          <p:cNvPr id="122" name="Screenshot 2020-06-17 at 20.11.18.png" descr="Screenshot 2020-06-17 at 20.11.18.png"/>
          <p:cNvPicPr>
            <a:picLocks noChangeAspect="1"/>
          </p:cNvPicPr>
          <p:nvPr/>
        </p:nvPicPr>
        <p:blipFill>
          <a:blip r:embed="rId3"/>
          <a:stretch>
            <a:fillRect/>
          </a:stretch>
        </p:blipFill>
        <p:spPr>
          <a:xfrm>
            <a:off x="23489" y="8335543"/>
            <a:ext cx="4668823" cy="1383355"/>
          </a:xfrm>
          <a:prstGeom prst="rect">
            <a:avLst/>
          </a:prstGeom>
          <a:ln w="12700">
            <a:miter lim="400000"/>
          </a:ln>
        </p:spPr>
      </p:pic>
      <p:pic>
        <p:nvPicPr>
          <p:cNvPr id="5" name="Picture 4" descr="A close up of a logo&#10;&#10;Description automatically generated">
            <a:extLst>
              <a:ext uri="{FF2B5EF4-FFF2-40B4-BE49-F238E27FC236}">
                <a16:creationId xmlns:a16="http://schemas.microsoft.com/office/drawing/2014/main" id="{DA5435A0-71BD-1943-B198-85467856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462" y="8105998"/>
            <a:ext cx="2298700" cy="16129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egacies of failure to win the City of Culture: Identity, civicism and change"/>
          <p:cNvSpPr txBox="1">
            <a:spLocks noGrp="1"/>
          </p:cNvSpPr>
          <p:nvPr>
            <p:ph type="ctrTitle"/>
          </p:nvPr>
        </p:nvSpPr>
        <p:spPr>
          <a:xfrm>
            <a:off x="1270000" y="3949700"/>
            <a:ext cx="10464800" cy="3302000"/>
          </a:xfrm>
          <a:prstGeom prst="rect">
            <a:avLst/>
          </a:prstGeom>
        </p:spPr>
        <p:txBody>
          <a:bodyPr/>
          <a:lstStyle>
            <a:lvl1pPr>
              <a:defRPr sz="3700"/>
            </a:lvl1pPr>
          </a:lstStyle>
          <a:p>
            <a:r>
              <a:t> Legacies of failure to win the City of Culture: Identity, civicism and change</a:t>
            </a:r>
          </a:p>
        </p:txBody>
      </p:sp>
      <p:sp>
        <p:nvSpPr>
          <p:cNvPr id="159" name="Dr Annmarie Ryan, Lecturer in Marketing, Kemmy Business School, University of Limerick…"/>
          <p:cNvSpPr txBox="1">
            <a:spLocks noGrp="1"/>
          </p:cNvSpPr>
          <p:nvPr>
            <p:ph type="subTitle" sz="quarter" idx="1"/>
          </p:nvPr>
        </p:nvSpPr>
        <p:spPr>
          <a:xfrm>
            <a:off x="1094925" y="7369343"/>
            <a:ext cx="10464801" cy="1130301"/>
          </a:xfrm>
          <a:prstGeom prst="rect">
            <a:avLst/>
          </a:prstGeom>
        </p:spPr>
        <p:txBody>
          <a:bodyPr/>
          <a:lstStyle/>
          <a:p>
            <a:pPr defTabSz="388620">
              <a:lnSpc>
                <a:spcPts val="3700"/>
              </a:lnSpc>
              <a:defRPr sz="1275">
                <a:latin typeface="Arial"/>
                <a:ea typeface="Arial"/>
                <a:cs typeface="Arial"/>
                <a:sym typeface="Arial"/>
              </a:defRPr>
            </a:pPr>
            <a:r>
              <a:rPr dirty="0"/>
              <a:t>Dr Annmarie Ryan, Lecturer in Marketing, </a:t>
            </a:r>
            <a:r>
              <a:rPr dirty="0" err="1"/>
              <a:t>Kemmy</a:t>
            </a:r>
            <a:r>
              <a:rPr dirty="0"/>
              <a:t> Business School, University of Limerick</a:t>
            </a:r>
          </a:p>
          <a:p>
            <a:pPr defTabSz="388620">
              <a:lnSpc>
                <a:spcPts val="3700"/>
              </a:lnSpc>
              <a:defRPr sz="1275">
                <a:latin typeface="Arial"/>
                <a:ea typeface="Arial"/>
                <a:cs typeface="Arial"/>
                <a:sym typeface="Arial"/>
              </a:defRPr>
            </a:pPr>
            <a:r>
              <a:rPr dirty="0"/>
              <a:t>Professor Gayle McPherson, Professor</a:t>
            </a:r>
            <a:r>
              <a:rPr lang="en-GB" dirty="0"/>
              <a:t> in</a:t>
            </a:r>
            <a:r>
              <a:rPr dirty="0"/>
              <a:t> Events and Cultural Policy, University of the West Scotland</a:t>
            </a:r>
          </a:p>
        </p:txBody>
      </p:sp>
      <p:pic>
        <p:nvPicPr>
          <p:cNvPr id="160" name="Screenshot 2020-06-17 at 20.08.38.png" descr="Screenshot 2020-06-17 at 20.08.38.png"/>
          <p:cNvPicPr>
            <a:picLocks noChangeAspect="1"/>
          </p:cNvPicPr>
          <p:nvPr/>
        </p:nvPicPr>
        <p:blipFill>
          <a:blip r:embed="rId2"/>
          <a:stretch>
            <a:fillRect/>
          </a:stretch>
        </p:blipFill>
        <p:spPr>
          <a:xfrm>
            <a:off x="992583" y="1465360"/>
            <a:ext cx="11019634" cy="3647880"/>
          </a:xfrm>
          <a:prstGeom prst="rect">
            <a:avLst/>
          </a:prstGeom>
          <a:ln w="12700">
            <a:miter lim="400000"/>
          </a:ln>
        </p:spPr>
      </p:pic>
      <p:pic>
        <p:nvPicPr>
          <p:cNvPr id="161" name="Screenshot 2020-06-17 at 20.11.18.png" descr="Screenshot 2020-06-17 at 20.11.18.png"/>
          <p:cNvPicPr>
            <a:picLocks noChangeAspect="1"/>
          </p:cNvPicPr>
          <p:nvPr/>
        </p:nvPicPr>
        <p:blipFill>
          <a:blip r:embed="rId3"/>
          <a:stretch>
            <a:fillRect/>
          </a:stretch>
        </p:blipFill>
        <p:spPr>
          <a:xfrm>
            <a:off x="23489" y="8335543"/>
            <a:ext cx="4668823" cy="1383355"/>
          </a:xfrm>
          <a:prstGeom prst="rect">
            <a:avLst/>
          </a:prstGeom>
          <a:ln w="12700">
            <a:miter lim="400000"/>
          </a:ln>
        </p:spPr>
      </p:pic>
      <p:pic>
        <p:nvPicPr>
          <p:cNvPr id="3" name="Picture 2" descr="A close up of a logo&#10;&#10;Description automatically generated">
            <a:extLst>
              <a:ext uri="{FF2B5EF4-FFF2-40B4-BE49-F238E27FC236}">
                <a16:creationId xmlns:a16="http://schemas.microsoft.com/office/drawing/2014/main" id="{D577387F-0BAF-DB4C-938B-7E4243B60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716" y="8054309"/>
            <a:ext cx="2298700" cy="16129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Context"/>
          <p:cNvSpPr txBox="1">
            <a:spLocks noGrp="1"/>
          </p:cNvSpPr>
          <p:nvPr>
            <p:ph type="title"/>
          </p:nvPr>
        </p:nvSpPr>
        <p:spPr>
          <a:xfrm>
            <a:off x="513080" y="5337385"/>
            <a:ext cx="3510280" cy="3488266"/>
          </a:xfrm>
          <a:prstGeom prst="rect">
            <a:avLst/>
          </a:prstGeom>
        </p:spPr>
        <p:txBody>
          <a:bodyPr vert="horz" lIns="91440" tIns="45720" rIns="91440" bIns="45720" rtlCol="0" anchor="ctr">
            <a:normAutofit/>
          </a:bodyPr>
          <a:lstStyle/>
          <a:p>
            <a:pPr algn="l" defTabSz="914400">
              <a:lnSpc>
                <a:spcPct val="90000"/>
              </a:lnSpc>
              <a:spcBef>
                <a:spcPct val="0"/>
              </a:spcBef>
            </a:pPr>
            <a:r>
              <a:rPr lang="en-US" sz="4500" kern="1200">
                <a:solidFill>
                  <a:schemeClr val="tx1"/>
                </a:solidFill>
                <a:latin typeface="+mj-lt"/>
                <a:ea typeface="+mj-ea"/>
                <a:cs typeface="+mj-cs"/>
              </a:rPr>
              <a:t>Context</a:t>
            </a:r>
          </a:p>
        </p:txBody>
      </p:sp>
      <p:pic>
        <p:nvPicPr>
          <p:cNvPr id="124" name="Screenshot 2020-06-20 at 17.29.06.png" descr="Screenshot 2020-06-20 at 17.29.06.png"/>
          <p:cNvPicPr>
            <a:picLocks noGrp="1" noChangeAspect="1"/>
          </p:cNvPicPr>
          <p:nvPr>
            <p:ph type="pic" idx="13"/>
          </p:nvPr>
        </p:nvPicPr>
        <p:blipFill rotWithShape="1">
          <a:blip r:embed="rId2"/>
          <a:srcRect l="12822" r="8321"/>
          <a:stretch/>
        </p:blipFill>
        <p:spPr>
          <a:xfrm>
            <a:off x="0" y="60079"/>
            <a:ext cx="13004780" cy="481672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6" name="The European Capital of Culture Programme and the UK Cities of Culture Programme have emerged as important vehicles in the realisation of the promise of culture led regeneration (see Balsas, 2004 and the work of Garzia, e.g. 2004, 2004b, 2005).…"/>
          <p:cNvSpPr txBox="1">
            <a:spLocks noGrp="1"/>
          </p:cNvSpPr>
          <p:nvPr>
            <p:ph type="body" sz="half" idx="1"/>
          </p:nvPr>
        </p:nvSpPr>
        <p:spPr>
          <a:xfrm>
            <a:off x="3081866" y="4876800"/>
            <a:ext cx="9409853" cy="4402666"/>
          </a:xfrm>
          <a:prstGeom prst="rect">
            <a:avLst/>
          </a:prstGeom>
        </p:spPr>
        <p:txBody>
          <a:bodyPr vert="horz" lIns="91440" tIns="45720" rIns="91440" bIns="45720" rtlCol="0" anchor="ctr">
            <a:normAutofit/>
          </a:bodyPr>
          <a:lstStyle/>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r>
              <a:rPr lang="en-US" sz="1600" kern="1200" dirty="0">
                <a:solidFill>
                  <a:schemeClr val="tx1"/>
                </a:solidFill>
                <a:latin typeface="+mn-lt"/>
                <a:ea typeface="+mn-ea"/>
                <a:cs typeface="+mn-cs"/>
              </a:rPr>
              <a:t>The European Capital of Culture </a:t>
            </a:r>
            <a:r>
              <a:rPr lang="en-US" sz="1600" kern="1200" dirty="0" err="1">
                <a:solidFill>
                  <a:schemeClr val="tx1"/>
                </a:solidFill>
                <a:latin typeface="+mn-lt"/>
                <a:ea typeface="+mn-ea"/>
                <a:cs typeface="+mn-cs"/>
              </a:rPr>
              <a:t>Programme</a:t>
            </a:r>
            <a:r>
              <a:rPr lang="en-US" sz="1600" kern="1200" dirty="0">
                <a:solidFill>
                  <a:schemeClr val="tx1"/>
                </a:solidFill>
                <a:latin typeface="+mn-lt"/>
                <a:ea typeface="+mn-ea"/>
                <a:cs typeface="+mn-cs"/>
              </a:rPr>
              <a:t> and the UK Cities of Culture </a:t>
            </a:r>
            <a:r>
              <a:rPr lang="en-US" sz="1600" kern="1200" dirty="0" err="1">
                <a:solidFill>
                  <a:schemeClr val="tx1"/>
                </a:solidFill>
                <a:latin typeface="+mn-lt"/>
                <a:ea typeface="+mn-ea"/>
                <a:cs typeface="+mn-cs"/>
              </a:rPr>
              <a:t>Programme</a:t>
            </a:r>
            <a:r>
              <a:rPr lang="en-US" sz="1600" kern="1200" dirty="0">
                <a:solidFill>
                  <a:schemeClr val="tx1"/>
                </a:solidFill>
                <a:latin typeface="+mn-lt"/>
                <a:ea typeface="+mn-ea"/>
                <a:cs typeface="+mn-cs"/>
              </a:rPr>
              <a:t> have emerged as important vehicles in the </a:t>
            </a:r>
            <a:r>
              <a:rPr lang="en-US" sz="1600" kern="1200" dirty="0" err="1">
                <a:solidFill>
                  <a:schemeClr val="tx1"/>
                </a:solidFill>
                <a:latin typeface="+mn-lt"/>
                <a:ea typeface="+mn-ea"/>
                <a:cs typeface="+mn-cs"/>
              </a:rPr>
              <a:t>realisation</a:t>
            </a:r>
            <a:r>
              <a:rPr lang="en-US" sz="1600" kern="1200" dirty="0">
                <a:solidFill>
                  <a:schemeClr val="tx1"/>
                </a:solidFill>
                <a:latin typeface="+mn-lt"/>
                <a:ea typeface="+mn-ea"/>
                <a:cs typeface="+mn-cs"/>
              </a:rPr>
              <a:t> of the promise of culture led regeneration (see Balsas, 2004 and the work of </a:t>
            </a:r>
            <a:r>
              <a:rPr lang="en-US" sz="1600" kern="1200" dirty="0" err="1">
                <a:solidFill>
                  <a:schemeClr val="tx1"/>
                </a:solidFill>
                <a:latin typeface="+mn-lt"/>
                <a:ea typeface="+mn-ea"/>
                <a:cs typeface="+mn-cs"/>
              </a:rPr>
              <a:t>Garzia</a:t>
            </a:r>
            <a:r>
              <a:rPr lang="en-US" sz="1600" kern="1200" dirty="0">
                <a:solidFill>
                  <a:schemeClr val="tx1"/>
                </a:solidFill>
                <a:latin typeface="+mn-lt"/>
                <a:ea typeface="+mn-ea"/>
                <a:cs typeface="+mn-cs"/>
              </a:rPr>
              <a:t>, e.g. 2004, 2004b, 2005).</a:t>
            </a:r>
          </a:p>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endParaRPr lang="en-US" sz="1600" kern="1200" dirty="0">
              <a:solidFill>
                <a:schemeClr val="tx1"/>
              </a:solidFill>
              <a:latin typeface="+mn-lt"/>
              <a:ea typeface="+mn-ea"/>
              <a:cs typeface="+mn-cs"/>
            </a:endParaRPr>
          </a:p>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r>
              <a:rPr lang="en-US" sz="1600" kern="1200" dirty="0">
                <a:solidFill>
                  <a:schemeClr val="tx1"/>
                </a:solidFill>
                <a:latin typeface="+mn-lt"/>
                <a:ea typeface="+mn-ea"/>
                <a:cs typeface="+mn-cs"/>
              </a:rPr>
              <a:t>The Capital/City of Culture title focuses on a single place generally with deep social, economic and educational inequalities and allows cities to invest in the belief that arts, culture and heritage development will be transformative in social and economic growth.</a:t>
            </a:r>
          </a:p>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endParaRPr lang="en-US" sz="1600" kern="1200" dirty="0">
              <a:solidFill>
                <a:schemeClr val="tx1"/>
              </a:solidFill>
              <a:latin typeface="+mn-lt"/>
              <a:ea typeface="+mn-ea"/>
              <a:cs typeface="+mn-cs"/>
            </a:endParaRPr>
          </a:p>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r>
              <a:rPr lang="en-US" sz="1600" kern="1200" dirty="0">
                <a:solidFill>
                  <a:schemeClr val="tx1"/>
                </a:solidFill>
                <a:latin typeface="+mn-lt"/>
                <a:ea typeface="+mn-ea"/>
                <a:cs typeface="+mn-cs"/>
              </a:rPr>
              <a:t>The value of bidding both in terms of cultural value and public value is well documented (</a:t>
            </a:r>
            <a:r>
              <a:rPr lang="en-US" sz="1600" kern="1200" dirty="0" err="1">
                <a:solidFill>
                  <a:schemeClr val="tx1"/>
                </a:solidFill>
                <a:latin typeface="+mn-lt"/>
                <a:ea typeface="+mn-ea"/>
                <a:cs typeface="+mn-cs"/>
              </a:rPr>
              <a:t>Crossick</a:t>
            </a:r>
            <a:r>
              <a:rPr lang="en-US" sz="1600" kern="1200" dirty="0">
                <a:solidFill>
                  <a:schemeClr val="tx1"/>
                </a:solidFill>
                <a:latin typeface="+mn-lt"/>
                <a:ea typeface="+mn-ea"/>
                <a:cs typeface="+mn-cs"/>
              </a:rPr>
              <a:t>, &amp; </a:t>
            </a:r>
            <a:r>
              <a:rPr lang="en-US" sz="1600" kern="1200" dirty="0" err="1">
                <a:solidFill>
                  <a:schemeClr val="tx1"/>
                </a:solidFill>
                <a:latin typeface="+mn-lt"/>
                <a:ea typeface="+mn-ea"/>
                <a:cs typeface="+mn-cs"/>
              </a:rPr>
              <a:t>Kaszynska</a:t>
            </a:r>
            <a:r>
              <a:rPr lang="en-US" sz="1600" kern="1200" dirty="0">
                <a:solidFill>
                  <a:schemeClr val="tx1"/>
                </a:solidFill>
                <a:latin typeface="+mn-lt"/>
                <a:ea typeface="+mn-ea"/>
                <a:cs typeface="+mn-cs"/>
              </a:rPr>
              <a:t>, 2016 and the Warwick Commission report, 2015; Bozeman and Johnson, 2015) but less so is evidence on those cities that fail to win and the concomitant impact this has on the town/city.</a:t>
            </a:r>
          </a:p>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endParaRPr lang="en-US" sz="1600" kern="1200" dirty="0">
              <a:solidFill>
                <a:schemeClr val="tx1"/>
              </a:solidFill>
              <a:latin typeface="+mn-lt"/>
              <a:ea typeface="+mn-ea"/>
              <a:cs typeface="+mn-cs"/>
            </a:endParaRPr>
          </a:p>
          <a:p>
            <a:pPr marL="0" indent="-228600" defTabSz="914400">
              <a:lnSpc>
                <a:spcPct val="90000"/>
              </a:lnSpc>
              <a:spcBef>
                <a:spcPts val="0"/>
              </a:spcBef>
              <a:spcAft>
                <a:spcPts val="600"/>
              </a:spcAft>
              <a:buSzTx/>
              <a:buFont typeface="Arial" panose="020B0604020202020204" pitchFamily="34" charset="0"/>
              <a:buChar char="•"/>
              <a:defRPr sz="1666">
                <a:latin typeface="Arial"/>
                <a:ea typeface="Arial"/>
                <a:cs typeface="Arial"/>
                <a:sym typeface="Arial"/>
              </a:defRPr>
            </a:pPr>
            <a:r>
              <a:rPr lang="en-US" sz="1600" kern="1200" dirty="0">
                <a:solidFill>
                  <a:schemeClr val="tx1"/>
                </a:solidFill>
                <a:latin typeface="+mn-lt"/>
                <a:ea typeface="+mn-ea"/>
                <a:cs typeface="+mn-cs"/>
              </a:rPr>
              <a:t>This paper is premised on the position that losing the bid to host a cultural mega event is a legitimate position which when </a:t>
            </a:r>
            <a:r>
              <a:rPr lang="en-US" sz="1600" kern="1200" dirty="0" err="1">
                <a:solidFill>
                  <a:schemeClr val="tx1"/>
                </a:solidFill>
                <a:latin typeface="+mn-lt"/>
                <a:ea typeface="+mn-ea"/>
                <a:cs typeface="+mn-cs"/>
              </a:rPr>
              <a:t>recognised</a:t>
            </a:r>
            <a:r>
              <a:rPr lang="en-US" sz="1600" kern="1200" dirty="0">
                <a:solidFill>
                  <a:schemeClr val="tx1"/>
                </a:solidFill>
                <a:latin typeface="+mn-lt"/>
                <a:ea typeface="+mn-ea"/>
                <a:cs typeface="+mn-cs"/>
              </a:rPr>
              <a:t> as such can enable the study of the methodologies cities employ as part of their bid process as an important area of study </a:t>
            </a:r>
            <a:r>
              <a:rPr lang="en-US" sz="1600" i="1" kern="1200" dirty="0">
                <a:solidFill>
                  <a:schemeClr val="tx1"/>
                </a:solidFill>
                <a:latin typeface="+mn-lt"/>
                <a:ea typeface="+mn-ea"/>
                <a:cs typeface="+mn-cs"/>
              </a:rPr>
              <a:t>in its own right.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Screenshot 2020-06-20 at 17.41.51.png" descr="Screenshot 2020-06-20 at 17.41.51.png"/>
          <p:cNvPicPr>
            <a:picLocks noChangeAspect="1"/>
          </p:cNvPicPr>
          <p:nvPr/>
        </p:nvPicPr>
        <p:blipFill>
          <a:blip r:embed="rId2"/>
          <a:stretch>
            <a:fillRect/>
          </a:stretch>
        </p:blipFill>
        <p:spPr>
          <a:xfrm>
            <a:off x="-14259" y="-26454"/>
            <a:ext cx="13033317" cy="6235483"/>
          </a:xfrm>
          <a:prstGeom prst="rect">
            <a:avLst/>
          </a:prstGeom>
          <a:ln w="12700">
            <a:miter lim="400000"/>
          </a:ln>
        </p:spPr>
      </p:pic>
      <p:sp>
        <p:nvSpPr>
          <p:cNvPr id="129" name="Conceptual Framing"/>
          <p:cNvSpPr txBox="1">
            <a:spLocks noGrp="1"/>
          </p:cNvSpPr>
          <p:nvPr>
            <p:ph type="title"/>
          </p:nvPr>
        </p:nvSpPr>
        <p:spPr>
          <a:xfrm>
            <a:off x="42576" y="253999"/>
            <a:ext cx="4872694" cy="2159001"/>
          </a:xfrm>
          <a:prstGeom prst="rect">
            <a:avLst/>
          </a:prstGeom>
        </p:spPr>
        <p:txBody>
          <a:bodyPr/>
          <a:lstStyle>
            <a:lvl1pPr defTabSz="484886">
              <a:defRPr sz="6640"/>
            </a:lvl1pPr>
          </a:lstStyle>
          <a:p>
            <a:r>
              <a:t>Conceptual Framing</a:t>
            </a:r>
          </a:p>
        </p:txBody>
      </p:sp>
      <p:sp>
        <p:nvSpPr>
          <p:cNvPr id="130" name="We conceive of the bidding phase of a competitive cultural mega event competition as a liminal space; where the old rules of cultural organising are put into flux, and where novel or creative solutions can be re-imagined…"/>
          <p:cNvSpPr txBox="1">
            <a:spLocks noGrp="1"/>
          </p:cNvSpPr>
          <p:nvPr>
            <p:ph type="body" idx="1"/>
          </p:nvPr>
        </p:nvSpPr>
        <p:spPr>
          <a:xfrm>
            <a:off x="-9646" y="5715472"/>
            <a:ext cx="13024092" cy="4016614"/>
          </a:xfrm>
          <a:prstGeom prst="rect">
            <a:avLst/>
          </a:prstGeom>
          <a:solidFill>
            <a:srgbClr val="FFFFFF"/>
          </a:solidFill>
        </p:spPr>
        <p:txBody>
          <a:bodyPr>
            <a:normAutofit/>
          </a:bodyPr>
          <a:lstStyle/>
          <a:p>
            <a:pPr marL="0" indent="0" defTabSz="457200">
              <a:lnSpc>
                <a:spcPct val="110000"/>
              </a:lnSpc>
              <a:spcBef>
                <a:spcPts val="0"/>
              </a:spcBef>
              <a:buSzTx/>
              <a:buNone/>
              <a:defRPr sz="2266">
                <a:latin typeface="Arial"/>
                <a:ea typeface="Arial"/>
                <a:cs typeface="Arial"/>
                <a:sym typeface="Arial"/>
              </a:defRPr>
            </a:pPr>
            <a:r>
              <a:rPr dirty="0"/>
              <a:t>We conceive of the bidding phase of a competitive cultural mega event competition as a </a:t>
            </a:r>
            <a:r>
              <a:rPr b="1" dirty="0"/>
              <a:t>liminal space</a:t>
            </a:r>
            <a:r>
              <a:rPr dirty="0"/>
              <a:t>; where the old rules of cultural </a:t>
            </a:r>
            <a:r>
              <a:rPr dirty="0" err="1"/>
              <a:t>organising</a:t>
            </a:r>
            <a:r>
              <a:rPr dirty="0"/>
              <a:t> are put into flux, and where novel or creative solutions can be re-imagined</a:t>
            </a:r>
            <a:endParaRPr lang="en-GB" dirty="0"/>
          </a:p>
          <a:p>
            <a:pPr marL="0" indent="0" defTabSz="457200">
              <a:lnSpc>
                <a:spcPct val="110000"/>
              </a:lnSpc>
              <a:spcBef>
                <a:spcPts val="0"/>
              </a:spcBef>
              <a:buSzTx/>
              <a:buNone/>
              <a:defRPr sz="2266">
                <a:latin typeface="Arial"/>
                <a:ea typeface="Arial"/>
                <a:cs typeface="Arial"/>
                <a:sym typeface="Arial"/>
              </a:defRPr>
            </a:pPr>
            <a:endParaRPr dirty="0"/>
          </a:p>
          <a:p>
            <a:pPr marL="0" indent="0" defTabSz="457200">
              <a:lnSpc>
                <a:spcPct val="110000"/>
              </a:lnSpc>
              <a:spcBef>
                <a:spcPts val="0"/>
              </a:spcBef>
              <a:buSzTx/>
              <a:buNone/>
              <a:defRPr sz="2266">
                <a:latin typeface="Arial"/>
                <a:ea typeface="Arial"/>
                <a:cs typeface="Arial"/>
                <a:sym typeface="Arial"/>
              </a:defRPr>
            </a:pPr>
            <a:r>
              <a:rPr dirty="0"/>
              <a:t>The liminal quality of the bid phase plays a role in the </a:t>
            </a:r>
            <a:r>
              <a:rPr dirty="0" err="1"/>
              <a:t>mobilisation</a:t>
            </a:r>
            <a:r>
              <a:rPr dirty="0"/>
              <a:t> and enrolment of key multi-agency actors required by the bid process to be involved (e.g. community and civic groups, the business community, elected local politicians, members of the cultural community/artists)</a:t>
            </a:r>
            <a:endParaRPr lang="en-GB" dirty="0"/>
          </a:p>
          <a:p>
            <a:pPr marL="0" indent="0" defTabSz="457200">
              <a:lnSpc>
                <a:spcPct val="110000"/>
              </a:lnSpc>
              <a:spcBef>
                <a:spcPts val="0"/>
              </a:spcBef>
              <a:buSzTx/>
              <a:buNone/>
              <a:defRPr sz="2266">
                <a:latin typeface="Arial"/>
                <a:ea typeface="Arial"/>
                <a:cs typeface="Arial"/>
                <a:sym typeface="Arial"/>
              </a:defRPr>
            </a:pPr>
            <a:endParaRPr dirty="0"/>
          </a:p>
          <a:p>
            <a:pPr marL="0" indent="0" defTabSz="457200">
              <a:lnSpc>
                <a:spcPct val="110000"/>
              </a:lnSpc>
              <a:spcBef>
                <a:spcPts val="0"/>
              </a:spcBef>
              <a:buSzTx/>
              <a:buNone/>
              <a:defRPr sz="2266">
                <a:latin typeface="Arial"/>
                <a:ea typeface="Arial"/>
                <a:cs typeface="Arial"/>
                <a:sym typeface="Arial"/>
              </a:defRPr>
            </a:pPr>
            <a:r>
              <a:rPr dirty="0"/>
              <a:t>We argue that </a:t>
            </a:r>
            <a:r>
              <a:rPr b="1" dirty="0"/>
              <a:t>civic pride</a:t>
            </a:r>
            <a:r>
              <a:rPr dirty="0"/>
              <a:t> has a specific role to play during the competitive bid process, often where regional and national rivalries will be animated to encourage participation in the bid process</a:t>
            </a:r>
          </a:p>
        </p:txBody>
      </p:sp>
      <p:sp>
        <p:nvSpPr>
          <p:cNvPr id="131" name="ILLUSTRATION BY CHRIS BUZELLI"/>
          <p:cNvSpPr txBox="1"/>
          <p:nvPr/>
        </p:nvSpPr>
        <p:spPr>
          <a:xfrm>
            <a:off x="10274760" y="5333796"/>
            <a:ext cx="2674145" cy="279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defRPr sz="1200">
                <a:solidFill>
                  <a:srgbClr val="222222"/>
                </a:solidFill>
                <a:latin typeface="Helvetica"/>
                <a:ea typeface="Helvetica"/>
                <a:cs typeface="Helvetica"/>
                <a:sym typeface="Helvetica"/>
              </a:defRPr>
            </a:lvl1pPr>
          </a:lstStyle>
          <a:p>
            <a:r>
              <a:t>ILLUSTRATION BY CHRIS BUZELLI</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Bell, et al. (2013 pg 4) offer the term Civicism to express the sentiment of urban pride, which we argue comes into stark relief, and even alteration, during a city’s attempt to host a cultural mega event. According to Bell (2013), citizen (or  &quot;'city-zens' as they remark)  take special pride not just in the fact that they live in an urban environment with characteristics that make that desirable compared to, for example, rural life but also that they take special pride  in the fact that they live in an urban environment that is special relative to other cities."/>
          <p:cNvSpPr txBox="1"/>
          <p:nvPr/>
        </p:nvSpPr>
        <p:spPr>
          <a:xfrm>
            <a:off x="1279226" y="6196973"/>
            <a:ext cx="9870614" cy="34265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0"/>
            </a:lvl1pPr>
          </a:lstStyle>
          <a:p>
            <a:pPr algn="l"/>
            <a:r>
              <a:rPr lang="en-GB" dirty="0"/>
              <a:t>Bell, et al. (2013 </a:t>
            </a:r>
            <a:r>
              <a:rPr lang="en-GB" dirty="0" err="1"/>
              <a:t>pg</a:t>
            </a:r>
            <a:r>
              <a:rPr lang="en-GB" dirty="0"/>
              <a:t> 4) offer the term </a:t>
            </a:r>
            <a:r>
              <a:rPr lang="en-GB" dirty="0" err="1"/>
              <a:t>Civicism</a:t>
            </a:r>
            <a:r>
              <a:rPr lang="en-GB" dirty="0"/>
              <a:t> to express the sentiment of urban pride, which we argue comes into stark relief, and even alteration, during a city’s attempt to host a cultural mega event.</a:t>
            </a:r>
          </a:p>
          <a:p>
            <a:pPr algn="l"/>
            <a:endParaRPr lang="en-GB" dirty="0"/>
          </a:p>
          <a:p>
            <a:pPr algn="l"/>
            <a:r>
              <a:rPr lang="en-GB" dirty="0"/>
              <a:t>According to Bell (2013), citizen (or 'city-</a:t>
            </a:r>
            <a:r>
              <a:rPr lang="en-GB" dirty="0" err="1"/>
              <a:t>zens</a:t>
            </a:r>
            <a:r>
              <a:rPr lang="en-GB" dirty="0"/>
              <a:t>' as they remark) take special pride not just in the fact that they live in an urban environment with characteristics that make that desirable compared to, for example, rural life but also that they take special pride in the fact that they live in an urban environment that is special relative to other cities.</a:t>
            </a:r>
          </a:p>
        </p:txBody>
      </p:sp>
      <p:pic>
        <p:nvPicPr>
          <p:cNvPr id="134" name="Screenshot 2020-06-20 at 17.47.21.png" descr="Screenshot 2020-06-20 at 17.47.21.png"/>
          <p:cNvPicPr>
            <a:picLocks noChangeAspect="1"/>
          </p:cNvPicPr>
          <p:nvPr/>
        </p:nvPicPr>
        <p:blipFill>
          <a:blip r:embed="rId2"/>
          <a:stretch>
            <a:fillRect/>
          </a:stretch>
        </p:blipFill>
        <p:spPr>
          <a:xfrm>
            <a:off x="1516293" y="130048"/>
            <a:ext cx="9870614" cy="592564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he research fieldwork adopted a qualitative approach…"/>
          <p:cNvSpPr txBox="1">
            <a:spLocks noGrp="1"/>
          </p:cNvSpPr>
          <p:nvPr>
            <p:ph type="body" sz="half" idx="1"/>
          </p:nvPr>
        </p:nvSpPr>
        <p:spPr>
          <a:xfrm>
            <a:off x="563159" y="2365392"/>
            <a:ext cx="5334001" cy="6286501"/>
          </a:xfrm>
          <a:prstGeom prst="rect">
            <a:avLst/>
          </a:prstGeom>
        </p:spPr>
        <p:txBody>
          <a:bodyPr>
            <a:normAutofit/>
          </a:bodyPr>
          <a:lstStyle/>
          <a:p>
            <a:pPr marL="0" indent="0" defTabSz="457200">
              <a:lnSpc>
                <a:spcPts val="4600"/>
              </a:lnSpc>
              <a:spcBef>
                <a:spcPts val="0"/>
              </a:spcBef>
              <a:buSzTx/>
              <a:buNone/>
              <a:defRPr sz="2466">
                <a:latin typeface="Times New Roman"/>
                <a:ea typeface="Times New Roman"/>
                <a:cs typeface="Times New Roman"/>
                <a:sym typeface="Times New Roman"/>
              </a:defRPr>
            </a:pPr>
            <a:r>
              <a:rPr sz="1800" dirty="0">
                <a:latin typeface="Arial" panose="020B0604020202020204" pitchFamily="34" charset="0"/>
                <a:cs typeface="Arial" panose="020B0604020202020204" pitchFamily="34" charset="0"/>
              </a:rPr>
              <a:t>The research fieldwork adopted a qualitative approach </a:t>
            </a:r>
            <a:endParaRPr lang="en-GB" sz="1800" dirty="0">
              <a:latin typeface="Arial" panose="020B0604020202020204" pitchFamily="34" charset="0"/>
              <a:cs typeface="Arial" panose="020B0604020202020204" pitchFamily="34" charset="0"/>
            </a:endParaRPr>
          </a:p>
          <a:p>
            <a:pPr marL="0" indent="0" defTabSz="457200">
              <a:lnSpc>
                <a:spcPts val="4600"/>
              </a:lnSpc>
              <a:spcBef>
                <a:spcPts val="0"/>
              </a:spcBef>
              <a:buSzTx/>
              <a:buNone/>
              <a:defRPr sz="2466">
                <a:latin typeface="Times New Roman"/>
                <a:ea typeface="Times New Roman"/>
                <a:cs typeface="Times New Roman"/>
                <a:sym typeface="Times New Roman"/>
              </a:defRPr>
            </a:pPr>
            <a:endParaRPr sz="1800" dirty="0">
              <a:latin typeface="Arial" panose="020B0604020202020204" pitchFamily="34" charset="0"/>
              <a:cs typeface="Arial" panose="020B0604020202020204" pitchFamily="34" charset="0"/>
            </a:endParaRPr>
          </a:p>
          <a:p>
            <a:pPr marL="0" indent="0" defTabSz="457200">
              <a:lnSpc>
                <a:spcPts val="4600"/>
              </a:lnSpc>
              <a:spcBef>
                <a:spcPts val="0"/>
              </a:spcBef>
              <a:buSzTx/>
              <a:buNone/>
              <a:defRPr sz="2466">
                <a:latin typeface="Times New Roman"/>
                <a:ea typeface="Times New Roman"/>
                <a:cs typeface="Times New Roman"/>
                <a:sym typeface="Times New Roman"/>
              </a:defRPr>
            </a:pPr>
            <a:r>
              <a:rPr sz="1800" dirty="0">
                <a:latin typeface="Arial" panose="020B0604020202020204" pitchFamily="34" charset="0"/>
                <a:cs typeface="Arial" panose="020B0604020202020204" pitchFamily="34" charset="0"/>
              </a:rPr>
              <a:t>Data collection included: </a:t>
            </a:r>
          </a:p>
          <a:p>
            <a:pPr marL="228600" indent="-228600" defTabSz="457200">
              <a:lnSpc>
                <a:spcPts val="4600"/>
              </a:lnSpc>
              <a:spcBef>
                <a:spcPts val="0"/>
              </a:spcBef>
              <a:buSzPct val="100000"/>
              <a:defRPr sz="2466">
                <a:latin typeface="Times New Roman"/>
                <a:ea typeface="Times New Roman"/>
                <a:cs typeface="Times New Roman"/>
                <a:sym typeface="Times New Roman"/>
              </a:defRPr>
            </a:pPr>
            <a:r>
              <a:rPr sz="1800" dirty="0">
                <a:latin typeface="Arial" panose="020B0604020202020204" pitchFamily="34" charset="0"/>
                <a:cs typeface="Arial" panose="020B0604020202020204" pitchFamily="34" charset="0"/>
              </a:rPr>
              <a:t>participant observation data,</a:t>
            </a:r>
            <a:r>
              <a:rPr lang="en-GB" sz="1800"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a:p>
            <a:pPr marL="228600" indent="-228600" defTabSz="457200">
              <a:lnSpc>
                <a:spcPts val="4600"/>
              </a:lnSpc>
              <a:spcBef>
                <a:spcPts val="0"/>
              </a:spcBef>
              <a:buSzPct val="100000"/>
              <a:defRPr sz="2466">
                <a:latin typeface="Times New Roman"/>
                <a:ea typeface="Times New Roman"/>
                <a:cs typeface="Times New Roman"/>
                <a:sym typeface="Times New Roman"/>
              </a:defRPr>
            </a:pPr>
            <a:r>
              <a:rPr sz="1800" dirty="0">
                <a:latin typeface="Arial" panose="020B0604020202020204" pitchFamily="34" charset="0"/>
                <a:cs typeface="Arial" panose="020B0604020202020204" pitchFamily="34" charset="0"/>
              </a:rPr>
              <a:t>semi-structured interviews, 30-60mins each, have been conducted with key members of the bid team and community </a:t>
            </a:r>
            <a:r>
              <a:rPr sz="1800" dirty="0" err="1">
                <a:latin typeface="Arial" panose="020B0604020202020204" pitchFamily="34" charset="0"/>
                <a:cs typeface="Arial" panose="020B0604020202020204" pitchFamily="34" charset="0"/>
              </a:rPr>
              <a:t>organisations</a:t>
            </a:r>
            <a:endParaRPr sz="1800" dirty="0">
              <a:latin typeface="Arial" panose="020B0604020202020204" pitchFamily="34" charset="0"/>
              <a:cs typeface="Arial" panose="020B0604020202020204" pitchFamily="34" charset="0"/>
            </a:endParaRPr>
          </a:p>
          <a:p>
            <a:pPr marL="228600" indent="-228600" defTabSz="457200">
              <a:lnSpc>
                <a:spcPts val="4600"/>
              </a:lnSpc>
              <a:spcBef>
                <a:spcPts val="0"/>
              </a:spcBef>
              <a:buSzPct val="100000"/>
              <a:defRPr sz="2466">
                <a:latin typeface="Times New Roman"/>
                <a:ea typeface="Times New Roman"/>
                <a:cs typeface="Times New Roman"/>
                <a:sym typeface="Times New Roman"/>
              </a:defRPr>
            </a:pPr>
            <a:r>
              <a:rPr sz="1800" dirty="0">
                <a:latin typeface="Arial" panose="020B0604020202020204" pitchFamily="34" charset="0"/>
                <a:cs typeface="Arial" panose="020B0604020202020204" pitchFamily="34" charset="0"/>
              </a:rPr>
              <a:t>The authors also had access to secondary data such as policy documents, digital media analysis</a:t>
            </a:r>
          </a:p>
        </p:txBody>
      </p:sp>
      <p:sp>
        <p:nvSpPr>
          <p:cNvPr id="137" name="Method and Cases"/>
          <p:cNvSpPr txBox="1">
            <a:spLocks noGrp="1"/>
          </p:cNvSpPr>
          <p:nvPr>
            <p:ph type="title"/>
          </p:nvPr>
        </p:nvSpPr>
        <p:spPr>
          <a:prstGeom prst="rect">
            <a:avLst/>
          </a:prstGeom>
        </p:spPr>
        <p:txBody>
          <a:bodyPr/>
          <a:lstStyle/>
          <a:p>
            <a:r>
              <a:t>Method and Cases</a:t>
            </a:r>
          </a:p>
        </p:txBody>
      </p:sp>
      <p:pic>
        <p:nvPicPr>
          <p:cNvPr id="138" name="Image" descr="Image"/>
          <p:cNvPicPr>
            <a:picLocks noGrp="1" noChangeAspect="1"/>
          </p:cNvPicPr>
          <p:nvPr>
            <p:ph type="pic" idx="13"/>
          </p:nvPr>
        </p:nvPicPr>
        <p:blipFill>
          <a:blip r:embed="rId2"/>
          <a:srcRect l="825" r="825"/>
          <a:stretch>
            <a:fillRect/>
          </a:stretch>
        </p:blipFill>
        <p:spPr>
          <a:xfrm>
            <a:off x="6718300" y="6276443"/>
            <a:ext cx="5334001" cy="1947974"/>
          </a:xfrm>
          <a:prstGeom prst="rect">
            <a:avLst/>
          </a:prstGeom>
        </p:spPr>
      </p:pic>
      <p:pic>
        <p:nvPicPr>
          <p:cNvPr id="139" name="Image" descr="Image"/>
          <p:cNvPicPr>
            <a:picLocks noChangeAspect="1"/>
          </p:cNvPicPr>
          <p:nvPr/>
        </p:nvPicPr>
        <p:blipFill>
          <a:blip r:embed="rId3"/>
          <a:stretch>
            <a:fillRect/>
          </a:stretch>
        </p:blipFill>
        <p:spPr>
          <a:xfrm>
            <a:off x="5672369" y="3049349"/>
            <a:ext cx="6946901" cy="25908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Bid process as liminal"/>
          <p:cNvSpPr txBox="1">
            <a:spLocks noGrp="1"/>
          </p:cNvSpPr>
          <p:nvPr>
            <p:ph type="title"/>
          </p:nvPr>
        </p:nvSpPr>
        <p:spPr>
          <a:prstGeom prst="rect">
            <a:avLst/>
          </a:prstGeom>
        </p:spPr>
        <p:txBody>
          <a:bodyPr/>
          <a:lstStyle>
            <a:lvl1pPr>
              <a:defRPr sz="6500"/>
            </a:lvl1pPr>
          </a:lstStyle>
          <a:p>
            <a:r>
              <a:t>Bid process as liminal</a:t>
            </a:r>
          </a:p>
        </p:txBody>
      </p:sp>
      <p:graphicFrame>
        <p:nvGraphicFramePr>
          <p:cNvPr id="142" name="Table"/>
          <p:cNvGraphicFramePr/>
          <p:nvPr>
            <p:extLst>
              <p:ext uri="{D42A27DB-BD31-4B8C-83A1-F6EECF244321}">
                <p14:modId xmlns:p14="http://schemas.microsoft.com/office/powerpoint/2010/main" val="1501169717"/>
              </p:ext>
            </p:extLst>
          </p:nvPr>
        </p:nvGraphicFramePr>
        <p:xfrm>
          <a:off x="455583" y="2177041"/>
          <a:ext cx="12093632" cy="7598754"/>
        </p:xfrm>
        <a:graphic>
          <a:graphicData uri="http://schemas.openxmlformats.org/drawingml/2006/table">
            <a:tbl>
              <a:tblPr bandRow="1">
                <a:tableStyleId>{4C3C2611-4C71-4FC5-86AE-919BDF0F9419}</a:tableStyleId>
              </a:tblPr>
              <a:tblGrid>
                <a:gridCol w="2055401">
                  <a:extLst>
                    <a:ext uri="{9D8B030D-6E8A-4147-A177-3AD203B41FA5}">
                      <a16:colId xmlns:a16="http://schemas.microsoft.com/office/drawing/2014/main" val="20000"/>
                    </a:ext>
                  </a:extLst>
                </a:gridCol>
                <a:gridCol w="3230515">
                  <a:extLst>
                    <a:ext uri="{9D8B030D-6E8A-4147-A177-3AD203B41FA5}">
                      <a16:colId xmlns:a16="http://schemas.microsoft.com/office/drawing/2014/main" val="20001"/>
                    </a:ext>
                  </a:extLst>
                </a:gridCol>
                <a:gridCol w="3515349">
                  <a:extLst>
                    <a:ext uri="{9D8B030D-6E8A-4147-A177-3AD203B41FA5}">
                      <a16:colId xmlns:a16="http://schemas.microsoft.com/office/drawing/2014/main" val="20002"/>
                    </a:ext>
                  </a:extLst>
                </a:gridCol>
                <a:gridCol w="3292367">
                  <a:extLst>
                    <a:ext uri="{9D8B030D-6E8A-4147-A177-3AD203B41FA5}">
                      <a16:colId xmlns:a16="http://schemas.microsoft.com/office/drawing/2014/main" val="20003"/>
                    </a:ext>
                  </a:extLst>
                </a:gridCol>
              </a:tblGrid>
              <a:tr h="441660">
                <a:tc>
                  <a:txBody>
                    <a:bodyPr/>
                    <a:lstStyle/>
                    <a:p>
                      <a:pPr defTabSz="457200">
                        <a:defRPr sz="1900" b="1">
                          <a:uFill>
                            <a:solidFill>
                              <a:srgbClr val="000000"/>
                            </a:solidFill>
                          </a:uFill>
                          <a:latin typeface="Times New Roman"/>
                          <a:ea typeface="Times New Roman"/>
                          <a:cs typeface="Times New Roman"/>
                          <a:sym typeface="Times New Roman"/>
                        </a:defRPr>
                      </a:pPr>
                      <a:endParaRP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r>
                        <a:t>Core concept </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r>
                        <a:t>Limerick</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r>
                        <a:t>Paisley</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0"/>
                  </a:ext>
                </a:extLst>
              </a:tr>
              <a:tr h="699782">
                <a:tc>
                  <a:txBody>
                    <a:bodyPr/>
                    <a:lstStyle/>
                    <a:p>
                      <a:pPr defTabSz="457200">
                        <a:defRPr sz="1900" b="1">
                          <a:uFill>
                            <a:solidFill>
                              <a:srgbClr val="000000"/>
                            </a:solidFill>
                          </a:uFill>
                          <a:latin typeface="Times New Roman"/>
                          <a:ea typeface="Times New Roman"/>
                          <a:cs typeface="Times New Roman"/>
                          <a:sym typeface="Times New Roman"/>
                        </a:defRPr>
                      </a:pPr>
                      <a:r>
                        <a:t>Bid and aftermath as Liminal Space</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endParaRP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endParaRP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endParaRP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1"/>
                  </a:ext>
                </a:extLst>
              </a:tr>
              <a:tr h="1216024">
                <a:tc>
                  <a:txBody>
                    <a:bodyPr/>
                    <a:lstStyle/>
                    <a:p>
                      <a:pPr algn="l" defTabSz="457200">
                        <a:defRPr sz="1900" b="1" i="1">
                          <a:uFill>
                            <a:solidFill>
                              <a:srgbClr val="000000"/>
                            </a:solidFill>
                          </a:uFill>
                          <a:latin typeface="Times New Roman"/>
                          <a:ea typeface="Times New Roman"/>
                          <a:cs typeface="Times New Roman"/>
                          <a:sym typeface="Times New Roman"/>
                        </a:defRPr>
                      </a:pPr>
                      <a:r>
                        <a:t>Heightened sense of now</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a:uFill>
                            <a:solidFill>
                              <a:srgbClr val="000000"/>
                            </a:solidFill>
                          </a:uFill>
                          <a:latin typeface="Times New Roman"/>
                          <a:ea typeface="Times New Roman"/>
                          <a:cs typeface="Times New Roman"/>
                          <a:sym typeface="Times New Roman"/>
                        </a:defRPr>
                      </a:pPr>
                      <a:r>
                        <a:t>‘You forget about everything else’; ‘you concentrate only on what is happening here’ (Van Heerden pg 137)</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800"/>
                      </a:pPr>
                      <a:r>
                        <a:rPr sz="1900">
                          <a:uFill>
                            <a:solidFill>
                              <a:srgbClr val="000000"/>
                            </a:solidFill>
                          </a:uFill>
                          <a:latin typeface="Times New Roman"/>
                          <a:ea typeface="Times New Roman"/>
                          <a:cs typeface="Times New Roman"/>
                          <a:sym typeface="Times New Roman"/>
                        </a:rPr>
                        <a:t>Awareness of deadlines and preparations for submission at various stages in the process</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a:uFill>
                            <a:solidFill>
                              <a:srgbClr val="000000"/>
                            </a:solidFill>
                          </a:uFill>
                          <a:latin typeface="Times New Roman"/>
                          <a:ea typeface="Times New Roman"/>
                          <a:cs typeface="Times New Roman"/>
                          <a:sym typeface="Times New Roman"/>
                        </a:defRPr>
                      </a:pPr>
                      <a:r>
                        <a:rPr dirty="0"/>
                        <a:t>Why I love Paisley campaign</a:t>
                      </a:r>
                      <a:r>
                        <a:rPr lang="en-GB" dirty="0"/>
                        <a:t> and subsequently Paisley Is</a:t>
                      </a:r>
                      <a:endParaRPr dirty="0"/>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2"/>
                  </a:ext>
                </a:extLst>
              </a:tr>
              <a:tr h="1474145">
                <a:tc>
                  <a:txBody>
                    <a:bodyPr/>
                    <a:lstStyle/>
                    <a:p>
                      <a:pPr algn="l" defTabSz="457200">
                        <a:defRPr sz="1900" b="1" i="1">
                          <a:uFill>
                            <a:solidFill>
                              <a:srgbClr val="000000"/>
                            </a:solidFill>
                          </a:uFill>
                          <a:latin typeface="Times New Roman"/>
                          <a:ea typeface="Times New Roman"/>
                          <a:cs typeface="Times New Roman"/>
                          <a:sym typeface="Times New Roman"/>
                        </a:defRPr>
                      </a:pPr>
                      <a:r>
                        <a:t>Altered routines</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r>
                        <a:rPr b="0"/>
                        <a:t>Bracketing off a time where minor and major transgressions of various established routines and behaviour are permissible.</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800"/>
                      </a:pPr>
                      <a:r>
                        <a:rPr sz="1900">
                          <a:uFill>
                            <a:solidFill>
                              <a:srgbClr val="000000"/>
                            </a:solidFill>
                          </a:uFill>
                          <a:latin typeface="Times New Roman"/>
                          <a:ea typeface="Times New Roman"/>
                          <a:cs typeface="Times New Roman"/>
                          <a:sym typeface="Times New Roman"/>
                        </a:rPr>
                        <a:t>New committees, open workshops, citizen engagement and invitation of new cultural expertise specific for the bid process</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r>
                        <a:rPr b="0" dirty="0"/>
                        <a:t>CHF allowed bidding to create new cultural gatherings in </a:t>
                      </a:r>
                      <a:r>
                        <a:rPr b="0" dirty="0" err="1"/>
                        <a:t>neighbourhoods</a:t>
                      </a:r>
                      <a:r>
                        <a:rPr b="0" dirty="0"/>
                        <a:t> and festivals - outside of the routine</a:t>
                      </a:r>
                      <a:r>
                        <a:rPr dirty="0"/>
                        <a:t>   </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3"/>
                  </a:ext>
                </a:extLst>
              </a:tr>
              <a:tr h="1732267">
                <a:tc>
                  <a:txBody>
                    <a:bodyPr/>
                    <a:lstStyle/>
                    <a:p>
                      <a:pPr algn="l" defTabSz="457200">
                        <a:defRPr sz="1900" b="1">
                          <a:uFill>
                            <a:solidFill>
                              <a:srgbClr val="000000"/>
                            </a:solidFill>
                          </a:uFill>
                          <a:latin typeface="Times New Roman"/>
                          <a:ea typeface="Times New Roman"/>
                          <a:cs typeface="Times New Roman"/>
                          <a:sym typeface="Times New Roman"/>
                        </a:defRPr>
                      </a:pPr>
                      <a:r>
                        <a:t>re-discover/re-appropriation of public spaces</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b="1">
                          <a:uFill>
                            <a:solidFill>
                              <a:srgbClr val="000000"/>
                            </a:solidFill>
                          </a:uFill>
                          <a:latin typeface="Times New Roman"/>
                          <a:ea typeface="Times New Roman"/>
                          <a:cs typeface="Times New Roman"/>
                          <a:sym typeface="Times New Roman"/>
                        </a:defRPr>
                      </a:pPr>
                      <a:r>
                        <a:rPr b="0"/>
                        <a:t>Space is encoded with different over-laying meanings compared to the ways in which it was usually conceived, thereby altering its utilization.</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800"/>
                      </a:pPr>
                      <a:r>
                        <a:rPr sz="1900">
                          <a:uFill>
                            <a:solidFill>
                              <a:srgbClr val="000000"/>
                            </a:solidFill>
                          </a:uFill>
                          <a:latin typeface="Times New Roman"/>
                          <a:ea typeface="Times New Roman"/>
                          <a:cs typeface="Times New Roman"/>
                          <a:sym typeface="Times New Roman"/>
                        </a:rPr>
                        <a:t>New areas of the city re-purposed for civic cultural events (e.g main street)</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a:uFill>
                            <a:solidFill>
                              <a:srgbClr val="000000"/>
                            </a:solidFill>
                          </a:uFill>
                          <a:latin typeface="Times New Roman"/>
                          <a:ea typeface="Times New Roman"/>
                          <a:cs typeface="Times New Roman"/>
                          <a:sym typeface="Times New Roman"/>
                        </a:defRPr>
                      </a:pPr>
                      <a:r>
                        <a:t>Hidden heritage was mapped, cultural assets previously disbanded, but groups rediscovered too</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4"/>
                  </a:ext>
                </a:extLst>
              </a:tr>
              <a:tr h="1474145">
                <a:tc>
                  <a:txBody>
                    <a:bodyPr/>
                    <a:lstStyle/>
                    <a:p>
                      <a:pPr algn="l" defTabSz="457200">
                        <a:defRPr sz="1900" b="1">
                          <a:uFill>
                            <a:solidFill>
                              <a:srgbClr val="000000"/>
                            </a:solidFill>
                          </a:uFill>
                          <a:latin typeface="Times New Roman"/>
                          <a:ea typeface="Times New Roman"/>
                          <a:cs typeface="Times New Roman"/>
                          <a:sym typeface="Times New Roman"/>
                        </a:defRPr>
                      </a:pPr>
                      <a:r>
                        <a:t>Re-working of rules</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a:uFill>
                            <a:solidFill>
                              <a:srgbClr val="000000"/>
                            </a:solidFill>
                          </a:uFill>
                          <a:latin typeface="Times New Roman"/>
                          <a:ea typeface="Times New Roman"/>
                          <a:cs typeface="Times New Roman"/>
                          <a:sym typeface="Times New Roman"/>
                        </a:defRPr>
                      </a:pPr>
                      <a:r>
                        <a:t>Victor Turner (1974: 13-14), “in this gap between ordered worlds [in other words during liminality] almost anything may happen”.</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800"/>
                      </a:pPr>
                      <a:r>
                        <a:rPr sz="1900">
                          <a:uFill>
                            <a:solidFill>
                              <a:srgbClr val="000000"/>
                            </a:solidFill>
                          </a:uFill>
                          <a:latin typeface="Times New Roman"/>
                          <a:ea typeface="Times New Roman"/>
                          <a:cs typeface="Times New Roman"/>
                          <a:sym typeface="Times New Roman"/>
                        </a:rPr>
                        <a:t>Expansion of the city’s culture team, new arts strategy co-developed with the sector</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algn="l" defTabSz="457200">
                        <a:defRPr sz="1900">
                          <a:uFill>
                            <a:solidFill>
                              <a:srgbClr val="000000"/>
                            </a:solidFill>
                          </a:uFill>
                          <a:latin typeface="Times New Roman"/>
                          <a:ea typeface="Times New Roman"/>
                          <a:cs typeface="Times New Roman"/>
                          <a:sym typeface="Times New Roman"/>
                        </a:defRPr>
                      </a:pPr>
                      <a:r>
                        <a:rPr dirty="0"/>
                        <a:t>Moving on from paisley’s strong cultural past to create a new vision for cultural heritage in paisley</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extLst>
                  <a:ext uri="{0D108BD9-81ED-4DB2-BD59-A6C34878D82A}">
                    <a16:rowId xmlns:a16="http://schemas.microsoft.com/office/drawing/2014/main" val="10005"/>
                  </a:ext>
                </a:extLst>
              </a:tr>
              <a:tr h="441660">
                <a:tc gridSpan="4">
                  <a:txBody>
                    <a:bodyPr/>
                    <a:lstStyle/>
                    <a:p>
                      <a:pPr algn="l" defTabSz="457200">
                        <a:defRPr b="1">
                          <a:uFill>
                            <a:solidFill>
                              <a:srgbClr val="000000"/>
                            </a:solidFill>
                          </a:uFill>
                          <a:latin typeface="Times New Roman"/>
                          <a:ea typeface="Times New Roman"/>
                          <a:cs typeface="Times New Roman"/>
                          <a:sym typeface="Times New Roman"/>
                        </a:defRPr>
                      </a:pPr>
                      <a:r>
                        <a:rPr b="0" dirty="0"/>
                        <a:t>From Turner (1974) and developed developed by</a:t>
                      </a:r>
                      <a:r>
                        <a:rPr dirty="0"/>
                        <a:t> </a:t>
                      </a:r>
                      <a:r>
                        <a:rPr b="0" dirty="0"/>
                        <a:t>Van Heerden (2011)</a:t>
                      </a:r>
                    </a:p>
                  </a:txBody>
                  <a:tcPr marL="50800" marR="50800" marT="50800" marB="508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upported by/shaping Civicism"/>
          <p:cNvSpPr txBox="1">
            <a:spLocks noGrp="1"/>
          </p:cNvSpPr>
          <p:nvPr>
            <p:ph type="title"/>
          </p:nvPr>
        </p:nvSpPr>
        <p:spPr>
          <a:xfrm>
            <a:off x="952499" y="697296"/>
            <a:ext cx="11099801" cy="2159001"/>
          </a:xfrm>
          <a:prstGeom prst="rect">
            <a:avLst/>
          </a:prstGeom>
        </p:spPr>
        <p:txBody>
          <a:bodyPr/>
          <a:lstStyle>
            <a:lvl1pPr defTabSz="457200">
              <a:defRPr sz="6500" b="1">
                <a:uFill>
                  <a:solidFill>
                    <a:srgbClr val="000000"/>
                  </a:solidFill>
                </a:uFill>
                <a:latin typeface="Helvetica Neue"/>
                <a:ea typeface="Helvetica Neue"/>
                <a:cs typeface="Helvetica Neue"/>
                <a:sym typeface="Helvetica Neue"/>
              </a:defRPr>
            </a:lvl1pPr>
          </a:lstStyle>
          <a:p>
            <a:r>
              <a:t>Supported by/shaping Civicism</a:t>
            </a:r>
          </a:p>
        </p:txBody>
      </p:sp>
      <p:sp>
        <p:nvSpPr>
          <p:cNvPr id="145" name="“Who we are/who we are not” (after Bell, Czarniawska, citing Tarde)"/>
          <p:cNvSpPr txBox="1"/>
          <p:nvPr/>
        </p:nvSpPr>
        <p:spPr>
          <a:xfrm>
            <a:off x="2747131" y="2923061"/>
            <a:ext cx="7510538" cy="40777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100" b="0">
                <a:uFill>
                  <a:solidFill>
                    <a:srgbClr val="000000"/>
                  </a:solidFill>
                </a:uFill>
                <a:latin typeface="Times New Roman"/>
                <a:ea typeface="Times New Roman"/>
                <a:cs typeface="Times New Roman"/>
                <a:sym typeface="Times New Roman"/>
              </a:defRPr>
            </a:lvl1pPr>
          </a:lstStyle>
          <a:p>
            <a:r>
              <a:t>“Who we are/who we are not” (after Bell, Czarniawska, citing Tarde)</a:t>
            </a:r>
          </a:p>
        </p:txBody>
      </p:sp>
      <p:sp>
        <p:nvSpPr>
          <p:cNvPr id="146" name="‘we are very proud  of it… people brought up memories from 40-50years ago and wanted people see Paisley like that again’ (Alan McNiven Create Renfrewshire, 2019)."/>
          <p:cNvSpPr txBox="1"/>
          <p:nvPr/>
        </p:nvSpPr>
        <p:spPr>
          <a:xfrm>
            <a:off x="176149" y="4456172"/>
            <a:ext cx="12652503"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‘we are very proud of it… people brought up memories from 40-50</a:t>
            </a:r>
            <a:r>
              <a:rPr lang="en-GB" dirty="0"/>
              <a:t> </a:t>
            </a:r>
            <a:r>
              <a:rPr dirty="0"/>
              <a:t>years ago and </a:t>
            </a:r>
            <a:endParaRPr lang="en-GB" dirty="0"/>
          </a:p>
          <a:p>
            <a:r>
              <a:rPr dirty="0"/>
              <a:t>wanted people see Paisley like that again’ (Alan McNiven Create Renfrewshire, 2019). </a:t>
            </a:r>
          </a:p>
        </p:txBody>
      </p:sp>
      <p:sp>
        <p:nvSpPr>
          <p:cNvPr id="147" name="“Very Proud of the sense of togetherness felt in #Limerick today #Limerick2020” @LimerickCitybiz…"/>
          <p:cNvSpPr txBox="1"/>
          <p:nvPr/>
        </p:nvSpPr>
        <p:spPr>
          <a:xfrm>
            <a:off x="687507" y="5847036"/>
            <a:ext cx="1162978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“Very Proud of the sense of togetherness felt in </a:t>
            </a:r>
            <a:endParaRPr lang="en-GB" dirty="0"/>
          </a:p>
          <a:p>
            <a:r>
              <a:rPr dirty="0"/>
              <a:t>#Limerick today #Limerick2020” @</a:t>
            </a:r>
            <a:r>
              <a:rPr dirty="0" err="1"/>
              <a:t>LimerickCitybiz</a:t>
            </a:r>
            <a:endParaRPr dirty="0"/>
          </a:p>
          <a:p>
            <a:r>
              <a:rPr dirty="0"/>
              <a:t>“Massive well done to all involved. </a:t>
            </a:r>
            <a:endParaRPr lang="en-GB" dirty="0"/>
          </a:p>
          <a:p>
            <a:r>
              <a:rPr dirty="0"/>
              <a:t>Limerick city is smiling #Limerick2020 #</a:t>
            </a:r>
            <a:r>
              <a:rPr dirty="0" err="1"/>
              <a:t>limerickandproud</a:t>
            </a:r>
            <a:r>
              <a:rPr dirty="0"/>
              <a:t>” coffee shop owners</a:t>
            </a:r>
          </a:p>
        </p:txBody>
      </p:sp>
      <p:sp>
        <p:nvSpPr>
          <p:cNvPr id="148" name="“@GalwayPlayer we’ll whip Galway’s arse ;) #Limerick2020” @Laurhayes"/>
          <p:cNvSpPr txBox="1"/>
          <p:nvPr/>
        </p:nvSpPr>
        <p:spPr>
          <a:xfrm>
            <a:off x="1241095" y="7982512"/>
            <a:ext cx="10522611"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“@GalwayPlayer we’ll whip Galway’s arse ;) #Limerick2020” @Laurhayes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Grp="1" noChangeAspect="1"/>
          </p:cNvPicPr>
          <p:nvPr>
            <p:ph type="pic" idx="13"/>
          </p:nvPr>
        </p:nvPicPr>
        <p:blipFill>
          <a:blip r:embed="rId2"/>
          <a:srcRect l="7575" r="7575"/>
          <a:stretch>
            <a:fillRect/>
          </a:stretch>
        </p:blipFill>
        <p:spPr>
          <a:xfrm>
            <a:off x="8475685" y="3402061"/>
            <a:ext cx="4317008" cy="5087901"/>
          </a:xfrm>
          <a:prstGeom prst="rect">
            <a:avLst/>
          </a:prstGeom>
        </p:spPr>
      </p:pic>
      <p:sp>
        <p:nvSpPr>
          <p:cNvPr id="151" name="Legacy Effects"/>
          <p:cNvSpPr txBox="1">
            <a:spLocks noGrp="1"/>
          </p:cNvSpPr>
          <p:nvPr>
            <p:ph type="title"/>
          </p:nvPr>
        </p:nvSpPr>
        <p:spPr>
          <a:prstGeom prst="rect">
            <a:avLst/>
          </a:prstGeom>
        </p:spPr>
        <p:txBody>
          <a:bodyPr/>
          <a:lstStyle/>
          <a:p>
            <a:r>
              <a:t>Legacy Effects</a:t>
            </a:r>
          </a:p>
        </p:txBody>
      </p:sp>
      <p:sp>
        <p:nvSpPr>
          <p:cNvPr id="152" name="“the foregrounding of the Arts, of Culture in planning in the city. And part, that then it would become part of our identity. And I thought that was a really big shift from the first time it was applied for” (Ciarda, Limerick team)…"/>
          <p:cNvSpPr txBox="1">
            <a:spLocks noGrp="1"/>
          </p:cNvSpPr>
          <p:nvPr>
            <p:ph type="body" sz="half" idx="1"/>
          </p:nvPr>
        </p:nvSpPr>
        <p:spPr>
          <a:xfrm>
            <a:off x="477833" y="3014696"/>
            <a:ext cx="8293633" cy="5862604"/>
          </a:xfrm>
          <a:prstGeom prst="rect">
            <a:avLst/>
          </a:prstGeom>
        </p:spPr>
        <p:txBody>
          <a:bodyPr>
            <a:normAutofit fontScale="62500" lnSpcReduction="20000"/>
          </a:bodyPr>
          <a:lstStyle/>
          <a:p>
            <a:pPr marL="0" indent="0" algn="just" defTabSz="443484">
              <a:lnSpc>
                <a:spcPct val="120000"/>
              </a:lnSpc>
              <a:spcBef>
                <a:spcPts val="0"/>
              </a:spcBef>
              <a:buSzTx/>
              <a:buNone/>
              <a:defRPr sz="1940" i="1">
                <a:latin typeface="Arial"/>
                <a:ea typeface="Arial"/>
                <a:cs typeface="Arial"/>
                <a:sym typeface="Arial"/>
              </a:defRPr>
            </a:pPr>
            <a:r>
              <a:rPr dirty="0"/>
              <a:t>“</a:t>
            </a:r>
            <a:r>
              <a:rPr sz="3400" dirty="0"/>
              <a:t>the foregrounding of the Arts, of Culture in planning in the city. And part, that then it would become part of our identity. And I thought that was a really big shift from the first time it was applied for” (</a:t>
            </a:r>
            <a:r>
              <a:rPr sz="3400" dirty="0" err="1"/>
              <a:t>Ciarda</a:t>
            </a:r>
            <a:r>
              <a:rPr sz="3400" dirty="0"/>
              <a:t>, Limerick team)</a:t>
            </a:r>
            <a:endParaRPr sz="3400" i="0" dirty="0"/>
          </a:p>
          <a:p>
            <a:pPr marL="0" indent="0" defTabSz="443484">
              <a:lnSpc>
                <a:spcPct val="120000"/>
              </a:lnSpc>
              <a:spcBef>
                <a:spcPts val="0"/>
              </a:spcBef>
              <a:buSzTx/>
              <a:buNone/>
              <a:defRPr sz="1940">
                <a:latin typeface="Arial"/>
                <a:ea typeface="Arial"/>
                <a:cs typeface="Arial"/>
                <a:sym typeface="Arial"/>
              </a:defRPr>
            </a:pPr>
            <a:endParaRPr sz="3400" i="0" dirty="0"/>
          </a:p>
          <a:p>
            <a:pPr marL="0" indent="0" algn="just" defTabSz="443484">
              <a:lnSpc>
                <a:spcPct val="120000"/>
              </a:lnSpc>
              <a:spcBef>
                <a:spcPts val="0"/>
              </a:spcBef>
              <a:buSzTx/>
              <a:buNone/>
              <a:defRPr sz="1940" i="1">
                <a:latin typeface="Arial"/>
                <a:ea typeface="Arial"/>
                <a:cs typeface="Arial"/>
                <a:sym typeface="Arial"/>
              </a:defRPr>
            </a:pPr>
            <a:r>
              <a:rPr sz="3400" dirty="0"/>
              <a:t>“We would still be tinkering around the edges of probably more heritage projects that were a bit more piecemeal on an individual basis but the Paisley untold strategy and bid has helped us to justify why we would invest in cultural assets and </a:t>
            </a:r>
            <a:r>
              <a:rPr sz="3400" dirty="0" err="1"/>
              <a:t>programmes</a:t>
            </a:r>
            <a:r>
              <a:rPr sz="3400" dirty="0"/>
              <a:t>” (Stuart, bid manager, 2019).</a:t>
            </a:r>
          </a:p>
          <a:p>
            <a:pPr marL="0" indent="0" algn="just" defTabSz="443484">
              <a:lnSpc>
                <a:spcPct val="120000"/>
              </a:lnSpc>
              <a:spcBef>
                <a:spcPts val="0"/>
              </a:spcBef>
              <a:buSzTx/>
              <a:buNone/>
              <a:defRPr sz="1940" i="1">
                <a:latin typeface="Arial"/>
                <a:ea typeface="Arial"/>
                <a:cs typeface="Arial"/>
                <a:sym typeface="Arial"/>
              </a:defRPr>
            </a:pPr>
            <a:endParaRPr sz="3400" i="0" dirty="0"/>
          </a:p>
          <a:p>
            <a:pPr marL="0" indent="0" algn="just" defTabSz="443484">
              <a:lnSpc>
                <a:spcPct val="120000"/>
              </a:lnSpc>
              <a:spcBef>
                <a:spcPts val="0"/>
              </a:spcBef>
              <a:buSzTx/>
              <a:buNone/>
              <a:defRPr sz="1940" i="1">
                <a:latin typeface="Arial"/>
                <a:ea typeface="Arial"/>
                <a:cs typeface="Arial"/>
                <a:sym typeface="Arial"/>
              </a:defRPr>
            </a:pPr>
            <a:r>
              <a:rPr sz="3400" i="0" dirty="0"/>
              <a:t>“Its</a:t>
            </a:r>
            <a:r>
              <a:rPr sz="3400" dirty="0"/>
              <a:t> only the bidding cities that did a cultural strategy, all the other arts offices are still writing arts plans. The cultural strategy is really long binding, like, it’s not a three-year plan. The arts plans, a lot of them are very much like work </a:t>
            </a:r>
            <a:r>
              <a:rPr sz="3400" dirty="0" err="1"/>
              <a:t>programmes</a:t>
            </a:r>
            <a:r>
              <a:rPr sz="3400" dirty="0"/>
              <a:t>, whereas the cultural strategy we have eight aims and objectives and it’s gone right the way up to 2030</a:t>
            </a:r>
            <a:r>
              <a:rPr sz="3400" i="0" dirty="0"/>
              <a:t>” (Pippa, arts officer, LCC)</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Screenshot 2020-06-21 at 20.36.37.png" descr="Screenshot 2020-06-21 at 20.36.37.png"/>
          <p:cNvPicPr>
            <a:picLocks noGrp="1" noChangeAspect="1"/>
          </p:cNvPicPr>
          <p:nvPr>
            <p:ph type="pic" idx="13"/>
          </p:nvPr>
        </p:nvPicPr>
        <p:blipFill>
          <a:blip r:embed="rId2"/>
          <a:srcRect l="13874" r="13874"/>
          <a:stretch>
            <a:fillRect/>
          </a:stretch>
        </p:blipFill>
        <p:spPr>
          <a:prstGeom prst="rect">
            <a:avLst/>
          </a:prstGeom>
        </p:spPr>
      </p:pic>
      <p:sp>
        <p:nvSpPr>
          <p:cNvPr id="155" name="Discussion/Conclusion"/>
          <p:cNvSpPr txBox="1">
            <a:spLocks noGrp="1"/>
          </p:cNvSpPr>
          <p:nvPr>
            <p:ph type="title"/>
          </p:nvPr>
        </p:nvSpPr>
        <p:spPr>
          <a:prstGeom prst="rect">
            <a:avLst/>
          </a:prstGeom>
        </p:spPr>
        <p:txBody>
          <a:bodyPr/>
          <a:lstStyle/>
          <a:p>
            <a:r>
              <a:t>Discussion/Conclusion</a:t>
            </a:r>
          </a:p>
        </p:txBody>
      </p:sp>
      <p:sp>
        <p:nvSpPr>
          <p:cNvPr id="156" name="For both cities not winning has allowed them to be more creative with time, but will also, importantly be a site for contestation, in the bid process in particular issues are not yet ‘settled’, but in a process of becoming and evolving as progressive opportunities.…"/>
          <p:cNvSpPr txBox="1">
            <a:spLocks noGrp="1"/>
          </p:cNvSpPr>
          <p:nvPr>
            <p:ph type="body" sz="half" idx="1"/>
          </p:nvPr>
        </p:nvSpPr>
        <p:spPr>
          <a:prstGeom prst="rect">
            <a:avLst/>
          </a:prstGeom>
        </p:spPr>
        <p:txBody>
          <a:bodyPr>
            <a:normAutofit fontScale="92500"/>
          </a:bodyPr>
          <a:lstStyle/>
          <a:p>
            <a:pPr marL="0" indent="0" defTabSz="457200">
              <a:lnSpc>
                <a:spcPct val="120000"/>
              </a:lnSpc>
              <a:spcBef>
                <a:spcPts val="0"/>
              </a:spcBef>
              <a:buSzTx/>
              <a:buNone/>
              <a:defRPr sz="1966">
                <a:latin typeface="Times New Roman"/>
                <a:ea typeface="Times New Roman"/>
                <a:cs typeface="Times New Roman"/>
                <a:sym typeface="Times New Roman"/>
              </a:defRPr>
            </a:pPr>
            <a:r>
              <a:rPr dirty="0"/>
              <a:t>For both cities not winning has allowed them to be more creative with time, but will also, importantly be a site for contestation, in the bid process in particular issues are not yet ‘settled’, but in a process of becoming and evolving as progressive opportunities. </a:t>
            </a:r>
          </a:p>
          <a:p>
            <a:pPr marL="0" indent="0" defTabSz="457200">
              <a:lnSpc>
                <a:spcPct val="120000"/>
              </a:lnSpc>
              <a:spcBef>
                <a:spcPts val="0"/>
              </a:spcBef>
              <a:buSzTx/>
              <a:buNone/>
              <a:defRPr sz="1966">
                <a:latin typeface="Times New Roman"/>
                <a:ea typeface="Times New Roman"/>
                <a:cs typeface="Times New Roman"/>
                <a:sym typeface="Times New Roman"/>
              </a:defRPr>
            </a:pPr>
            <a:endParaRPr dirty="0"/>
          </a:p>
          <a:p>
            <a:pPr marL="0" indent="0" defTabSz="457200">
              <a:lnSpc>
                <a:spcPct val="120000"/>
              </a:lnSpc>
              <a:spcBef>
                <a:spcPts val="0"/>
              </a:spcBef>
              <a:buSzTx/>
              <a:buNone/>
              <a:defRPr sz="1966">
                <a:latin typeface="Times New Roman"/>
                <a:ea typeface="Times New Roman"/>
                <a:cs typeface="Times New Roman"/>
                <a:sym typeface="Times New Roman"/>
              </a:defRPr>
            </a:pPr>
            <a:r>
              <a:rPr dirty="0"/>
              <a:t>Being out of the spotlight now allows both authorities the chance to deliver a </a:t>
            </a:r>
            <a:r>
              <a:rPr dirty="0" err="1"/>
              <a:t>programme</a:t>
            </a:r>
            <a:r>
              <a:rPr dirty="0"/>
              <a:t> each can engage in and further reflect and develop on their own terms. They have both managed to successfully bring on further European and International partners as we have discussed above, whilst securing local and national funding to develop their step changes and goals.</a:t>
            </a:r>
          </a:p>
          <a:p>
            <a:pPr marL="0" indent="0" defTabSz="457200">
              <a:lnSpc>
                <a:spcPct val="120000"/>
              </a:lnSpc>
              <a:spcBef>
                <a:spcPts val="0"/>
              </a:spcBef>
              <a:buSzTx/>
              <a:buNone/>
              <a:defRPr sz="1966">
                <a:latin typeface="Times New Roman"/>
                <a:ea typeface="Times New Roman"/>
                <a:cs typeface="Times New Roman"/>
                <a:sym typeface="Times New Roman"/>
              </a:defRPr>
            </a:pPr>
            <a:endParaRPr dirty="0"/>
          </a:p>
          <a:p>
            <a:pPr marL="0" indent="0" defTabSz="457200">
              <a:lnSpc>
                <a:spcPct val="120000"/>
              </a:lnSpc>
              <a:spcBef>
                <a:spcPts val="0"/>
              </a:spcBef>
              <a:buSzTx/>
              <a:buNone/>
              <a:defRPr sz="1966">
                <a:latin typeface="Times New Roman"/>
                <a:ea typeface="Times New Roman"/>
                <a:cs typeface="Times New Roman"/>
                <a:sym typeface="Times New Roman"/>
              </a:defRPr>
            </a:pPr>
            <a:r>
              <a:rPr dirty="0"/>
              <a:t>The bid process is clearly significant, working to shape and reshape the city during a potent liminal time. Feather understanding of this performative aspect of the bid process is required. </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TotalTime>
  <Words>1299</Words>
  <Application>Microsoft Macintosh PowerPoint</Application>
  <PresentationFormat>Custom</PresentationFormat>
  <Paragraphs>74</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Helvetica</vt:lpstr>
      <vt:lpstr>Helvetica Light</vt:lpstr>
      <vt:lpstr>Helvetica Neue</vt:lpstr>
      <vt:lpstr>Helvetica Neue Light</vt:lpstr>
      <vt:lpstr>Helvetica Neue Medium</vt:lpstr>
      <vt:lpstr>Helvetica Neue Thin</vt:lpstr>
      <vt:lpstr>Times New Roman</vt:lpstr>
      <vt:lpstr>White</vt:lpstr>
      <vt:lpstr> Legacies of failure to win the City of Culture: Identity, civicism and change</vt:lpstr>
      <vt:lpstr>Context</vt:lpstr>
      <vt:lpstr>Conceptual Framing</vt:lpstr>
      <vt:lpstr>PowerPoint Presentation</vt:lpstr>
      <vt:lpstr>Method and Cases</vt:lpstr>
      <vt:lpstr>Bid process as liminal</vt:lpstr>
      <vt:lpstr>Supported by/shaping Civicism</vt:lpstr>
      <vt:lpstr>Legacy Effects</vt:lpstr>
      <vt:lpstr>Discussion/Conclusion</vt:lpstr>
      <vt:lpstr> Legacies of failure to win the City of Culture: Identity, civicism and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Legacies of failure to win the City of Culture: Identity, civicism and change</dc:title>
  <dc:creator>Gayle McPherson</dc:creator>
  <cp:lastModifiedBy>Gayle McPherson</cp:lastModifiedBy>
  <cp:revision>2</cp:revision>
  <dcterms:created xsi:type="dcterms:W3CDTF">2020-06-22T16:29:15Z</dcterms:created>
  <dcterms:modified xsi:type="dcterms:W3CDTF">2020-06-22T16:44:39Z</dcterms:modified>
</cp:coreProperties>
</file>